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ost Grotesk Medium" panose="020B0604020202020204" charset="0"/>
      <p:regular r:id="rId11"/>
    </p:embeddedFont>
    <p:embeddedFont>
      <p:font typeface="Roboto" panose="02000000000000000000" pitchFamily="2" charset="0"/>
      <p:regular r:id="rId12"/>
      <p:bold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73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284" y="0"/>
            <a:ext cx="423511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7978"/>
            <a:ext cx="93852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Application mobile de news - Flutter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453063"/>
            <a:ext cx="93852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 application mobile pour consulter l'actualité en temps réel.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59887"/>
            <a:ext cx="93852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5200"/>
            <a:ext cx="93852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50512"/>
            <a:ext cx="9385221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b="1" u="sng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Réalisér par 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5730835"/>
            <a:ext cx="93852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Hamza Hdidou / Mohamed Bouzarda / Ismail </a:t>
            </a:r>
            <a:r>
              <a:rPr lang="en-US" sz="175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Chrif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Elasri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 Fatima Zahrae Laalioui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326148"/>
            <a:ext cx="93852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921460"/>
            <a:ext cx="93852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2025 - 2026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1776" y="1279346"/>
            <a:ext cx="46268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200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Objectifs de l'application</a:t>
            </a:r>
            <a:endParaRPr lang="en-US" sz="3200" u="sng" dirty="0"/>
          </a:p>
        </p:txBody>
      </p:sp>
      <p:sp>
        <p:nvSpPr>
          <p:cNvPr id="3" name="Text 1"/>
          <p:cNvSpPr/>
          <p:nvPr/>
        </p:nvSpPr>
        <p:spPr>
          <a:xfrm>
            <a:off x="793790" y="2583061"/>
            <a:ext cx="7604284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Proposer une application de consultation d’actualités moderne, intuitive et rapide, offrant une expérience utilisateur fluide grâce à une navigation simple et un design épuré.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07619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Améliorer l’expérience utilisateur grâce au swipe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27076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Organiser l’information par catégories </a:t>
            </a:r>
            <a:r>
              <a:rPr lang="en-US" sz="175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claires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:</a:t>
            </a:r>
            <a:r>
              <a:rPr lang="en-US" sz="1750" dirty="0"/>
              <a:t> 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World - Maroc - Sports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08921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Permettre une découverte rapide et interactive de l’actualité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0929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634139"/>
            <a:ext cx="4885015" cy="332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6"/>
          <p:cNvSpPr/>
          <p:nvPr/>
        </p:nvSpPr>
        <p:spPr>
          <a:xfrm>
            <a:off x="8959096" y="6213515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A9031C-9E0E-DF7B-D387-E0296445B64D}"/>
              </a:ext>
            </a:extLst>
          </p:cNvPr>
          <p:cNvSpPr/>
          <p:nvPr/>
        </p:nvSpPr>
        <p:spPr>
          <a:xfrm>
            <a:off x="12801600" y="7712242"/>
            <a:ext cx="1696453" cy="433137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0628" y="1646397"/>
            <a:ext cx="55291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200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Technologies &amp; Architecture</a:t>
            </a:r>
            <a:endParaRPr lang="en-US" sz="3200" u="sng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09288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275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Flutter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17965"/>
            <a:ext cx="552914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Développement cross‑platform : UI réactive, performances natives, rapidité de prototypage.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09288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275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DB locale, Sqflite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17965"/>
            <a:ext cx="552926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 (sécurisé), Stockage local pour optimiser les performances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8519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86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NewsAPI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76994"/>
            <a:ext cx="552914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Récupération d'articles, filtres par pays/catégorie, pagination pour chargement différé.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8519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86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76994"/>
            <a:ext cx="552926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Pattern MVC séparation claire présentation / données.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5FC836-7251-2E6B-CEDC-BB4839741CF8}"/>
              </a:ext>
            </a:extLst>
          </p:cNvPr>
          <p:cNvSpPr/>
          <p:nvPr/>
        </p:nvSpPr>
        <p:spPr>
          <a:xfrm>
            <a:off x="12813632" y="7712242"/>
            <a:ext cx="1696453" cy="433137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1413" y="604182"/>
            <a:ext cx="7187574" cy="400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800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Flux utilisateur - Authentification &amp; Sécurité</a:t>
            </a:r>
            <a:endParaRPr lang="en-US" sz="2800" u="sng" dirty="0"/>
          </a:p>
        </p:txBody>
      </p:sp>
      <p:sp>
        <p:nvSpPr>
          <p:cNvPr id="3" name="Text 1"/>
          <p:cNvSpPr/>
          <p:nvPr/>
        </p:nvSpPr>
        <p:spPr>
          <a:xfrm>
            <a:off x="561261" y="1392555"/>
            <a:ext cx="240542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Écran Inscription</a:t>
            </a:r>
            <a:endParaRPr lang="en-US" sz="1850" u="sng" dirty="0"/>
          </a:p>
        </p:txBody>
      </p:sp>
      <p:sp>
        <p:nvSpPr>
          <p:cNvPr id="4" name="Text 2"/>
          <p:cNvSpPr/>
          <p:nvPr/>
        </p:nvSpPr>
        <p:spPr>
          <a:xfrm>
            <a:off x="561261" y="1853446"/>
            <a:ext cx="6558320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Création d’un compte utilisateur sécurisé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1261" y="2210276"/>
            <a:ext cx="6558320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Saisie des informations essentielles (nom, email, mot de passe)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1261" y="2567107"/>
            <a:ext cx="6558320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Validation des champs et gestion des erreurs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1261" y="3012162"/>
            <a:ext cx="6558320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639" y="3140244"/>
            <a:ext cx="2407563" cy="4318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6"/>
          <p:cNvSpPr/>
          <p:nvPr/>
        </p:nvSpPr>
        <p:spPr>
          <a:xfrm>
            <a:off x="7518440" y="1392555"/>
            <a:ext cx="240542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Écran Login</a:t>
            </a:r>
            <a:endParaRPr lang="en-US" sz="1850" u="sng" dirty="0"/>
          </a:p>
        </p:txBody>
      </p:sp>
      <p:sp>
        <p:nvSpPr>
          <p:cNvPr id="10" name="Text 7"/>
          <p:cNvSpPr/>
          <p:nvPr/>
        </p:nvSpPr>
        <p:spPr>
          <a:xfrm>
            <a:off x="7518440" y="1853446"/>
            <a:ext cx="6558320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Connexion email / mot de passe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518440" y="2210276"/>
            <a:ext cx="6558320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Validation des champs côté client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18440" y="2567107"/>
            <a:ext cx="6558320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Redirection vers l'accueil après authentification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518440" y="3012162"/>
            <a:ext cx="6558320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5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912" y="3140243"/>
            <a:ext cx="2431375" cy="4318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ED8966-644C-3C5B-A7B3-EC4B0899D435}"/>
              </a:ext>
            </a:extLst>
          </p:cNvPr>
          <p:cNvSpPr/>
          <p:nvPr/>
        </p:nvSpPr>
        <p:spPr>
          <a:xfrm>
            <a:off x="12801600" y="7712242"/>
            <a:ext cx="1696453" cy="433137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8964" y="476845"/>
            <a:ext cx="6522363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Parcours principal - Navigation &amp; News</a:t>
            </a:r>
            <a:endParaRPr lang="en-US" sz="2800" u="sng" dirty="0"/>
          </a:p>
        </p:txBody>
      </p:sp>
      <p:sp>
        <p:nvSpPr>
          <p:cNvPr id="3" name="Shape 1"/>
          <p:cNvSpPr/>
          <p:nvPr/>
        </p:nvSpPr>
        <p:spPr>
          <a:xfrm>
            <a:off x="639961" y="1325642"/>
            <a:ext cx="4328279" cy="5925741"/>
          </a:xfrm>
          <a:prstGeom prst="roundRect">
            <a:avLst>
              <a:gd name="adj" fmla="val 177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3" y="1516023"/>
            <a:ext cx="2469356" cy="410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2"/>
          <p:cNvSpPr/>
          <p:nvPr/>
        </p:nvSpPr>
        <p:spPr>
          <a:xfrm>
            <a:off x="1661279" y="5732978"/>
            <a:ext cx="228564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News World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0342" y="6128385"/>
            <a:ext cx="3947517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Actualités internationales : cartes visuelles, titre, source et date. 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30342" y="6786682"/>
            <a:ext cx="3947517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Swipe pour liker ou ignorer.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5151001" y="1325642"/>
            <a:ext cx="4328279" cy="5925741"/>
          </a:xfrm>
          <a:prstGeom prst="roundRect">
            <a:avLst>
              <a:gd name="adj" fmla="val 177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287" y="1516023"/>
            <a:ext cx="2419707" cy="410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6"/>
          <p:cNvSpPr/>
          <p:nvPr/>
        </p:nvSpPr>
        <p:spPr>
          <a:xfrm>
            <a:off x="6172319" y="5733098"/>
            <a:ext cx="228564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News Maroc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341382" y="6128504"/>
            <a:ext cx="3947517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Affichage des actualités nationales du Maroc.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5341382" y="6512481"/>
            <a:ext cx="3947517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Priorité accordée aux sources locales fiables.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9662041" y="1325642"/>
            <a:ext cx="4328279" cy="5925741"/>
          </a:xfrm>
          <a:prstGeom prst="roundRect">
            <a:avLst>
              <a:gd name="adj" fmla="val 177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0371" y="1516023"/>
            <a:ext cx="2471499" cy="410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10"/>
          <p:cNvSpPr/>
          <p:nvPr/>
        </p:nvSpPr>
        <p:spPr>
          <a:xfrm>
            <a:off x="10683359" y="5733098"/>
            <a:ext cx="228564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News Sports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852422" y="6128504"/>
            <a:ext cx="3947517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Flux dédié aux actualités sportives, résumés et articles courts, même interaction par swipe.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639961" y="7457003"/>
            <a:ext cx="1335047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swipe rend la découverte rapide et gamifiée, chaque interaction alimente les recommandations.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667E75-F38F-02CF-F136-2B09C162BEA0}"/>
              </a:ext>
            </a:extLst>
          </p:cNvPr>
          <p:cNvSpPr/>
          <p:nvPr/>
        </p:nvSpPr>
        <p:spPr>
          <a:xfrm>
            <a:off x="12801600" y="7712242"/>
            <a:ext cx="1696453" cy="433137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4277" y="553983"/>
            <a:ext cx="2741846" cy="374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800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Gestion du Profil</a:t>
            </a:r>
            <a:endParaRPr lang="en-US" sz="2800" u="sng" dirty="0"/>
          </a:p>
        </p:txBody>
      </p:sp>
      <p:sp>
        <p:nvSpPr>
          <p:cNvPr id="3" name="Text 1"/>
          <p:cNvSpPr/>
          <p:nvPr/>
        </p:nvSpPr>
        <p:spPr>
          <a:xfrm>
            <a:off x="602933" y="1317784"/>
            <a:ext cx="7194352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2933" y="1748314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Écran Profil</a:t>
            </a:r>
            <a:endParaRPr lang="en-US" sz="2000" u="sng" dirty="0"/>
          </a:p>
        </p:txBody>
      </p:sp>
      <p:sp>
        <p:nvSpPr>
          <p:cNvPr id="5" name="Text 3"/>
          <p:cNvSpPr/>
          <p:nvPr/>
        </p:nvSpPr>
        <p:spPr>
          <a:xfrm>
            <a:off x="602933" y="2243376"/>
            <a:ext cx="71943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Informations du compte utilisateur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2933" y="2626638"/>
            <a:ext cx="71943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Historique des articles aimés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2933" y="3009900"/>
            <a:ext cx="71943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Déconnexion sécurisée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2933" y="3487936"/>
            <a:ext cx="7194352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Donner à l’utilisateur une vision claire de son activité dans l’application et la gestion de son compte.</a:t>
            </a:r>
            <a:endParaRPr lang="en-US" sz="1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89" y="1356478"/>
            <a:ext cx="3791229" cy="6235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8"/>
          <p:cNvSpPr/>
          <p:nvPr/>
        </p:nvSpPr>
        <p:spPr>
          <a:xfrm>
            <a:off x="8225195" y="6890861"/>
            <a:ext cx="5809774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02933" y="7497961"/>
            <a:ext cx="13424535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EAF99D-6B0B-D79A-BA74-E61B1F76FD83}"/>
              </a:ext>
            </a:extLst>
          </p:cNvPr>
          <p:cNvSpPr/>
          <p:nvPr/>
        </p:nvSpPr>
        <p:spPr>
          <a:xfrm>
            <a:off x="12801600" y="7712242"/>
            <a:ext cx="1696453" cy="433137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43218" y="2266593"/>
            <a:ext cx="69438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u="sng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 &amp; Perspectives</a:t>
            </a:r>
            <a:endParaRPr lang="en-US" sz="3600" u="sng" dirty="0"/>
          </a:p>
        </p:txBody>
      </p:sp>
      <p:sp>
        <p:nvSpPr>
          <p:cNvPr id="3" name="Text 1"/>
          <p:cNvSpPr/>
          <p:nvPr/>
        </p:nvSpPr>
        <p:spPr>
          <a:xfrm>
            <a:off x="793790" y="3429000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Cette application de news propose une expérience moderne et fluide grâce à Flutter. Elle répond aux objectifs du projet en offrant une navigation intuitive, une architecture claire et une base solide pour de futures améliorations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447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Notifications en temps réel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8393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actualités en langue Arab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29" y="5223359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   </a:t>
            </a:r>
            <a:r>
              <a:rPr lang="en-US" sz="175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Intégration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 </a:t>
            </a:r>
            <a:r>
              <a:rPr lang="en-US" sz="175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autres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API </a:t>
            </a:r>
            <a:r>
              <a:rPr lang="en-US" sz="175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supplémentaires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8C667B-EE74-5A0F-8D3C-D37F07AD0D5F}"/>
              </a:ext>
            </a:extLst>
          </p:cNvPr>
          <p:cNvSpPr/>
          <p:nvPr/>
        </p:nvSpPr>
        <p:spPr>
          <a:xfrm>
            <a:off x="12813632" y="7712242"/>
            <a:ext cx="1696453" cy="433137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7B4E75-EE50-B59A-7D68-806EE87AAEB2}"/>
              </a:ext>
            </a:extLst>
          </p:cNvPr>
          <p:cNvSpPr/>
          <p:nvPr/>
        </p:nvSpPr>
        <p:spPr>
          <a:xfrm>
            <a:off x="12801600" y="7712242"/>
            <a:ext cx="1696453" cy="433137"/>
          </a:xfrm>
          <a:prstGeom prst="rect">
            <a:avLst/>
          </a:prstGeom>
          <a:solidFill>
            <a:srgbClr val="FAF9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archemin : horizontal 3">
            <a:extLst>
              <a:ext uri="{FF2B5EF4-FFF2-40B4-BE49-F238E27FC236}">
                <a16:creationId xmlns:a16="http://schemas.microsoft.com/office/drawing/2014/main" id="{4953F823-FAC9-1121-77F4-67A4A74484F5}"/>
              </a:ext>
            </a:extLst>
          </p:cNvPr>
          <p:cNvSpPr/>
          <p:nvPr/>
        </p:nvSpPr>
        <p:spPr>
          <a:xfrm>
            <a:off x="2165684" y="2586789"/>
            <a:ext cx="10299032" cy="2815390"/>
          </a:xfrm>
          <a:prstGeom prst="horizont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Merci Pour </a:t>
            </a:r>
            <a:r>
              <a:rPr lang="en-US" sz="4000" b="1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Votre</a:t>
            </a:r>
            <a:r>
              <a:rPr lang="en-US" sz="400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Attention</a:t>
            </a:r>
            <a:endParaRPr lang="en-US" sz="4000" dirty="0"/>
          </a:p>
          <a:p>
            <a:pPr algn="ctr"/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375</Words>
  <Application>Microsoft Office PowerPoint</Application>
  <PresentationFormat>Personnalisé</PresentationFormat>
  <Paragraphs>58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Host Grotesk Medium</vt:lpstr>
      <vt:lpstr>Roboto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Hamza Hdidou</cp:lastModifiedBy>
  <cp:revision>6</cp:revision>
  <dcterms:created xsi:type="dcterms:W3CDTF">2025-12-26T03:57:11Z</dcterms:created>
  <dcterms:modified xsi:type="dcterms:W3CDTF">2025-12-26T14:39:39Z</dcterms:modified>
</cp:coreProperties>
</file>